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</p:sldMasterIdLst>
  <p:notesMasterIdLst>
    <p:notesMasterId r:id="rId34"/>
  </p:notesMasterIdLst>
  <p:handoutMasterIdLst>
    <p:handoutMasterId r:id="rId35"/>
  </p:handoutMasterIdLst>
  <p:sldIdLst>
    <p:sldId id="256" r:id="rId5"/>
    <p:sldId id="282" r:id="rId6"/>
    <p:sldId id="292" r:id="rId7"/>
    <p:sldId id="287" r:id="rId8"/>
    <p:sldId id="286" r:id="rId9"/>
    <p:sldId id="288" r:id="rId10"/>
    <p:sldId id="290" r:id="rId11"/>
    <p:sldId id="289" r:id="rId12"/>
    <p:sldId id="291" r:id="rId13"/>
    <p:sldId id="261" r:id="rId14"/>
    <p:sldId id="262" r:id="rId15"/>
    <p:sldId id="263" r:id="rId16"/>
    <p:sldId id="264" r:id="rId17"/>
    <p:sldId id="283" r:id="rId18"/>
    <p:sldId id="293" r:id="rId19"/>
    <p:sldId id="295" r:id="rId20"/>
    <p:sldId id="294" r:id="rId21"/>
    <p:sldId id="284" r:id="rId22"/>
    <p:sldId id="266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80" r:id="rId33"/>
  </p:sldIdLst>
  <p:sldSz cx="12192000" cy="6858000"/>
  <p:notesSz cx="7099300" cy="10234613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95D7"/>
    <a:srgbClr val="D2E4F5"/>
    <a:srgbClr val="F2D9B6"/>
    <a:srgbClr val="F18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68" autoAdjust="0"/>
    <p:restoredTop sz="82177"/>
  </p:normalViewPr>
  <p:slideViewPr>
    <p:cSldViewPr>
      <p:cViewPr varScale="1">
        <p:scale>
          <a:sx n="93" d="100"/>
          <a:sy n="93" d="100"/>
        </p:scale>
        <p:origin x="654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5811" tIns="47905" rIns="95811" bIns="47905" rtlCol="0"/>
          <a:lstStyle>
            <a:lvl1pPr algn="l">
              <a:defRPr sz="1300"/>
            </a:lvl1pPr>
          </a:lstStyle>
          <a:p>
            <a:r>
              <a:rPr lang="nl-NL"/>
              <a:t>Informatie over de stage 2016-2017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5811" tIns="47905" rIns="95811" bIns="47905" rtlCol="0"/>
          <a:lstStyle>
            <a:lvl1pPr algn="r">
              <a:defRPr sz="1300"/>
            </a:lvl1pPr>
          </a:lstStyle>
          <a:p>
            <a:r>
              <a:rPr lang="nl-NL"/>
              <a:t>13-09-2016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5811" tIns="47905" rIns="95811" bIns="4790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5811" tIns="47905" rIns="95811" bIns="47905" rtlCol="0" anchor="b"/>
          <a:lstStyle>
            <a:lvl1pPr algn="r">
              <a:defRPr sz="1300"/>
            </a:lvl1pPr>
          </a:lstStyle>
          <a:p>
            <a:fld id="{0A184BB8-F21E-44F6-892F-A1D490948C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3925691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5811" tIns="47905" rIns="95811" bIns="47905" rtlCol="0"/>
          <a:lstStyle>
            <a:lvl1pPr algn="l">
              <a:defRPr sz="1300"/>
            </a:lvl1pPr>
          </a:lstStyle>
          <a:p>
            <a:r>
              <a:rPr lang="nl-NL"/>
              <a:t>Informatie over de stage 2016-2017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5811" tIns="47905" rIns="95811" bIns="47905" rtlCol="0"/>
          <a:lstStyle>
            <a:lvl1pPr algn="r">
              <a:defRPr sz="1300"/>
            </a:lvl1pPr>
          </a:lstStyle>
          <a:p>
            <a:r>
              <a:rPr lang="nl-NL"/>
              <a:t>13-09-2016</a:t>
            </a:r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7938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811" tIns="47905" rIns="95811" bIns="47905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</p:spPr>
        <p:txBody>
          <a:bodyPr vert="horz" lIns="95811" tIns="47905" rIns="95811" bIns="4790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5811" tIns="47905" rIns="95811" bIns="4790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5811" tIns="47905" rIns="95811" bIns="47905" rtlCol="0" anchor="b"/>
          <a:lstStyle>
            <a:lvl1pPr algn="r">
              <a:defRPr sz="1300"/>
            </a:lvl1pPr>
          </a:lstStyle>
          <a:p>
            <a:fld id="{D568F47E-F363-4104-8043-54E6DA2AC2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6677957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8F47E-F363-4104-8043-54E6DA2AC2BF}" type="slidenum">
              <a:rPr lang="nl-NL" smtClean="0"/>
              <a:t>1</a:t>
            </a:fld>
            <a:endParaRPr lang="nl-NL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nl-NL"/>
              <a:t>Informatie over de stage 2016-2017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nl-NL"/>
              <a:t>13-09-2016</a:t>
            </a:r>
          </a:p>
        </p:txBody>
      </p:sp>
    </p:spTree>
    <p:extLst>
      <p:ext uri="{BB962C8B-B14F-4D97-AF65-F5344CB8AC3E}">
        <p14:creationId xmlns:p14="http://schemas.microsoft.com/office/powerpoint/2010/main" val="72315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Als je al eerder met het voorbereidingsformulier aan de slag gaat: zie deze online module, waarin alle </a:t>
            </a:r>
            <a:r>
              <a:rPr lang="nl-NL"/>
              <a:t>onderdelen aan bod komen.</a:t>
            </a:r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l-NL"/>
              <a:t>Informatie over de stage 2016-2017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nl-NL"/>
              <a:t>13-09-2016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8F47E-F363-4104-8043-54E6DA2AC2BF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7998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9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1691218" y="2157414"/>
            <a:ext cx="8629649" cy="407987"/>
          </a:xfrm>
        </p:spPr>
        <p:txBody>
          <a:bodyPr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altLang="nl-NL" noProof="0"/>
              <a:t>Klik om de stijl te bewerken</a:t>
            </a:r>
            <a:endParaRPr lang="nl-NL" altLang="nl-NL" noProof="0" dirty="0"/>
          </a:p>
        </p:txBody>
      </p:sp>
      <p:sp>
        <p:nvSpPr>
          <p:cNvPr id="9230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1691218" y="2919413"/>
            <a:ext cx="8629649" cy="1752600"/>
          </a:xfrm>
        </p:spPr>
        <p:txBody>
          <a:bodyPr/>
          <a:lstStyle>
            <a:lvl1pPr marL="0" indent="0">
              <a:buFontTx/>
              <a:buNone/>
              <a:defRPr sz="3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altLang="nl-NL" noProof="0"/>
              <a:t>Klik om de ondertitelstijl van het model te bewerken</a:t>
            </a:r>
          </a:p>
        </p:txBody>
      </p:sp>
      <p:sp>
        <p:nvSpPr>
          <p:cNvPr id="9231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91218" y="5965825"/>
            <a:ext cx="8629649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nl-NL" alt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40121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11685" y="950914"/>
            <a:ext cx="2372783" cy="5430837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691217" y="950914"/>
            <a:ext cx="6917267" cy="5430837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14461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33598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9480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691218" y="1687514"/>
            <a:ext cx="4643967" cy="4694237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38384" y="1687514"/>
            <a:ext cx="4646083" cy="4694237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76037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31445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79783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946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26806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81332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691218" y="950914"/>
            <a:ext cx="9493249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te bewerken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1218" y="1687514"/>
            <a:ext cx="9493249" cy="469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kern="1200">
          <a:solidFill>
            <a:srgbClr val="4B95D7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4B95D7"/>
          </a:solidFill>
          <a:latin typeface="Trebuchet MS" panose="020B0603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4B95D7"/>
          </a:solidFill>
          <a:latin typeface="Trebuchet MS" panose="020B0603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4B95D7"/>
          </a:solidFill>
          <a:latin typeface="Trebuchet MS" panose="020B0603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4B95D7"/>
          </a:solidFill>
          <a:latin typeface="Trebuchet MS" panose="020B0603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4B95D7"/>
          </a:solidFill>
          <a:latin typeface="Trebuchet MS" panose="020B0603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4B95D7"/>
          </a:solidFill>
          <a:latin typeface="Trebuchet MS" panose="020B0603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4B95D7"/>
          </a:solidFill>
          <a:latin typeface="Trebuchet MS" panose="020B0603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4B95D7"/>
          </a:solidFill>
          <a:latin typeface="Trebuchet MS" panose="020B0603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95D7"/>
        </a:buClr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4B95D7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4B95D7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4B95D7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4B95D7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arolien.vanriswijk@iselinge.nl" TargetMode="External"/><Relationship Id="rId2" Type="http://schemas.openxmlformats.org/officeDocument/2006/relationships/hyperlink" Target="mailto:stagebureau@iselinge.n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Stage </a:t>
            </a:r>
            <a:r>
              <a:rPr lang="nl-NL" dirty="0" err="1"/>
              <a:t>opleidingsbekwaam</a:t>
            </a:r>
            <a:endParaRPr lang="nl-NL" dirty="0"/>
          </a:p>
        </p:txBody>
      </p:sp>
      <p:sp>
        <p:nvSpPr>
          <p:cNvPr id="7" name="Ondertitel 6"/>
          <p:cNvSpPr>
            <a:spLocks noGrp="1"/>
          </p:cNvSpPr>
          <p:nvPr>
            <p:ph type="subTitle" idx="1"/>
          </p:nvPr>
        </p:nvSpPr>
        <p:spPr>
          <a:xfrm>
            <a:off x="1691218" y="3212975"/>
            <a:ext cx="8629649" cy="1459037"/>
          </a:xfrm>
        </p:spPr>
        <p:txBody>
          <a:bodyPr/>
          <a:lstStyle/>
          <a:p>
            <a:r>
              <a:rPr lang="nl-NL" sz="4400" dirty="0"/>
              <a:t>Jouw eerste stage 2024-2025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218" y="1526431"/>
            <a:ext cx="9493249" cy="606425"/>
          </a:xfrm>
        </p:spPr>
        <p:txBody>
          <a:bodyPr/>
          <a:lstStyle/>
          <a:p>
            <a:pPr eaLnBrk="1" hangingPunct="1">
              <a:defRPr/>
            </a:pPr>
            <a:r>
              <a:rPr lang="nl-NL" dirty="0"/>
              <a:t>Planning stage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2205881"/>
            <a:ext cx="8229600" cy="4535487"/>
          </a:xfrm>
        </p:spPr>
        <p:txBody>
          <a:bodyPr/>
          <a:lstStyle/>
          <a:p>
            <a:pPr eaLnBrk="1" hangingPunct="1"/>
            <a:r>
              <a:rPr lang="nl-NL" altLang="nl-NL" dirty="0"/>
              <a:t>Week 35: scholen krijgen bevestiging</a:t>
            </a:r>
          </a:p>
          <a:p>
            <a:pPr eaLnBrk="1" hangingPunct="1"/>
            <a:r>
              <a:rPr lang="nl-NL" altLang="nl-NL" dirty="0"/>
              <a:t>Week 36:</a:t>
            </a:r>
          </a:p>
          <a:p>
            <a:pPr lvl="1" eaLnBrk="1" hangingPunct="1"/>
            <a:r>
              <a:rPr lang="nl-NL" altLang="nl-NL" dirty="0"/>
              <a:t> In </a:t>
            </a:r>
            <a:r>
              <a:rPr lang="nl-NL" altLang="nl-NL" dirty="0" err="1"/>
              <a:t>OnStage</a:t>
            </a:r>
            <a:r>
              <a:rPr lang="nl-NL" altLang="nl-NL" dirty="0">
                <a:solidFill>
                  <a:schemeClr val="tx1"/>
                </a:solidFill>
              </a:rPr>
              <a:t> kun je zien naar welke stageschool je gaat.</a:t>
            </a:r>
          </a:p>
          <a:p>
            <a:pPr eaLnBrk="1" hangingPunct="1"/>
            <a:r>
              <a:rPr lang="nl-NL" altLang="nl-NL" dirty="0"/>
              <a:t>Week 37 (10/9): eerste stagedag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0336" y="4061148"/>
            <a:ext cx="2717281" cy="2717281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 bwMode="auto">
          <a:xfrm>
            <a:off x="263352" y="188640"/>
            <a:ext cx="9493249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 kern="1200">
                <a:solidFill>
                  <a:srgbClr val="4B95D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nl-NL" dirty="0">
                <a:solidFill>
                  <a:srgbClr val="4B95D7">
                    <a:alpha val="50000"/>
                  </a:srgbClr>
                </a:solidFill>
              </a:rPr>
              <a:t>Stage: wie </a:t>
            </a:r>
            <a:r>
              <a:rPr lang="nl-NL" b="1" dirty="0">
                <a:solidFill>
                  <a:srgbClr val="4B95D7">
                    <a:alpha val="50000"/>
                  </a:srgbClr>
                </a:solidFill>
              </a:rPr>
              <a:t>wanneer</a:t>
            </a:r>
            <a:r>
              <a:rPr lang="nl-NL" dirty="0">
                <a:solidFill>
                  <a:srgbClr val="4B95D7">
                    <a:alpha val="50000"/>
                  </a:srgbClr>
                </a:solidFill>
              </a:rPr>
              <a:t> waar wat?</a:t>
            </a:r>
          </a:p>
        </p:txBody>
      </p:sp>
    </p:spTree>
    <p:extLst>
      <p:ext uri="{BB962C8B-B14F-4D97-AF65-F5344CB8AC3E}">
        <p14:creationId xmlns:p14="http://schemas.microsoft.com/office/powerpoint/2010/main" val="159488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218" y="1454423"/>
            <a:ext cx="9493249" cy="606425"/>
          </a:xfrm>
        </p:spPr>
        <p:txBody>
          <a:bodyPr/>
          <a:lstStyle/>
          <a:p>
            <a:pPr eaLnBrk="1" hangingPunct="1">
              <a:defRPr/>
            </a:pPr>
            <a:r>
              <a:rPr lang="nl-NL" dirty="0"/>
              <a:t>Hoe word je geplaatst?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1218" y="2191147"/>
            <a:ext cx="9493249" cy="4694237"/>
          </a:xfrm>
        </p:spPr>
        <p:txBody>
          <a:bodyPr/>
          <a:lstStyle/>
          <a:p>
            <a:pPr eaLnBrk="1" hangingPunct="1"/>
            <a:r>
              <a:rPr lang="nl-NL" altLang="nl-NL" dirty="0"/>
              <a:t>Bouw in de basisschool:</a:t>
            </a:r>
          </a:p>
          <a:p>
            <a:pPr lvl="1" eaLnBrk="1" hangingPunct="1"/>
            <a:r>
              <a:rPr lang="nl-NL" altLang="nl-NL" dirty="0"/>
              <a:t>Blok 1 en 2: alle bouwen</a:t>
            </a:r>
          </a:p>
          <a:p>
            <a:pPr lvl="1" eaLnBrk="1" hangingPunct="1"/>
            <a:r>
              <a:rPr lang="nl-NL" altLang="nl-NL" dirty="0"/>
              <a:t>Blok 3 en 4: middenbouw (3,4,5,6)</a:t>
            </a:r>
          </a:p>
          <a:p>
            <a:pPr lvl="1" eaLnBrk="1" hangingPunct="1"/>
            <a:endParaRPr lang="nl-NL" altLang="nl-NL" dirty="0"/>
          </a:p>
          <a:p>
            <a:pPr eaLnBrk="1" hangingPunct="1"/>
            <a:r>
              <a:rPr lang="nl-NL" altLang="nl-NL" dirty="0"/>
              <a:t>Reisafstand (maximaal 1 uur)</a:t>
            </a:r>
          </a:p>
          <a:p>
            <a:pPr eaLnBrk="1" hangingPunct="1"/>
            <a:endParaRPr lang="nl-NL" altLang="nl-NL" dirty="0"/>
          </a:p>
          <a:p>
            <a:pPr eaLnBrk="1" hangingPunct="1"/>
            <a:r>
              <a:rPr lang="nl-NL" altLang="nl-NL" dirty="0"/>
              <a:t>Denominatie (openbaar, RK of PC)</a:t>
            </a:r>
          </a:p>
          <a:p>
            <a:pPr lvl="1" eaLnBrk="1" hangingPunct="1"/>
            <a:r>
              <a:rPr lang="nl-NL" altLang="nl-NL" dirty="0"/>
              <a:t>Wordt niet als indelingscriterium gehanteerd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263352" y="188640"/>
            <a:ext cx="9493249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 kern="1200">
                <a:solidFill>
                  <a:srgbClr val="4B95D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nl-NL" dirty="0">
                <a:solidFill>
                  <a:srgbClr val="4B95D7">
                    <a:alpha val="50000"/>
                  </a:srgbClr>
                </a:solidFill>
              </a:rPr>
              <a:t>Stage: wie wanneer </a:t>
            </a:r>
            <a:r>
              <a:rPr lang="nl-NL" b="1" dirty="0">
                <a:solidFill>
                  <a:srgbClr val="4B95D7">
                    <a:alpha val="50000"/>
                  </a:srgbClr>
                </a:solidFill>
              </a:rPr>
              <a:t>waar</a:t>
            </a:r>
            <a:r>
              <a:rPr lang="nl-NL" dirty="0">
                <a:solidFill>
                  <a:srgbClr val="4B95D7">
                    <a:alpha val="50000"/>
                  </a:srgbClr>
                </a:solidFill>
              </a:rPr>
              <a:t> wat?</a:t>
            </a:r>
          </a:p>
        </p:txBody>
      </p:sp>
    </p:spTree>
    <p:extLst>
      <p:ext uri="{BB962C8B-B14F-4D97-AF65-F5344CB8AC3E}">
        <p14:creationId xmlns:p14="http://schemas.microsoft.com/office/powerpoint/2010/main" val="353686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/>
              <a:t>Contact opnemen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1557339"/>
            <a:ext cx="8229600" cy="4967287"/>
          </a:xfrm>
        </p:spPr>
        <p:txBody>
          <a:bodyPr/>
          <a:lstStyle/>
          <a:p>
            <a:pPr eaLnBrk="1" hangingPunct="1"/>
            <a:r>
              <a:rPr lang="nl-NL" altLang="nl-NL" dirty="0"/>
              <a:t>Je mag alvast naar de school bellen om je voor te stellen, maar dat hoeft niet.</a:t>
            </a:r>
          </a:p>
          <a:p>
            <a:pPr eaLnBrk="1" hangingPunct="1"/>
            <a:r>
              <a:rPr lang="nl-NL" altLang="nl-NL" dirty="0"/>
              <a:t>Als je belt: Vraag naar degene die over stage gaat.</a:t>
            </a:r>
          </a:p>
          <a:p>
            <a:pPr eaLnBrk="1" hangingPunct="1"/>
            <a:r>
              <a:rPr lang="nl-NL" altLang="nl-NL" dirty="0"/>
              <a:t>Elke school heeft een overzicht met geplaatste studenten per groep.</a:t>
            </a:r>
          </a:p>
          <a:p>
            <a:pPr eaLnBrk="1" hangingPunct="1"/>
            <a:r>
              <a:rPr lang="nl-NL" altLang="nl-NL" dirty="0"/>
              <a:t>Mentorbrief, de begeleidingsgids, de gids Bekwaamheidseisen en deeltaken en jaarrooster stage staan in #OnderwijsOnline. </a:t>
            </a:r>
          </a:p>
          <a:p>
            <a:pPr marL="0" indent="0">
              <a:buNone/>
            </a:pP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50148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>
          <a:xfrm>
            <a:off x="1691218" y="1310407"/>
            <a:ext cx="9493249" cy="606425"/>
          </a:xfrm>
        </p:spPr>
        <p:txBody>
          <a:bodyPr/>
          <a:lstStyle/>
          <a:p>
            <a:pPr eaLnBrk="1" hangingPunct="1">
              <a:defRPr/>
            </a:pPr>
            <a:r>
              <a:rPr lang="nl-NL" dirty="0"/>
              <a:t>Stage</a:t>
            </a:r>
          </a:p>
        </p:txBody>
      </p:sp>
      <p:sp>
        <p:nvSpPr>
          <p:cNvPr id="14339" name="Tijdelijke aanduiding voor inhoud 2"/>
          <p:cNvSpPr>
            <a:spLocks noGrp="1"/>
          </p:cNvSpPr>
          <p:nvPr>
            <p:ph idx="1"/>
          </p:nvPr>
        </p:nvSpPr>
        <p:spPr>
          <a:xfrm>
            <a:off x="1691218" y="2047131"/>
            <a:ext cx="9493249" cy="4694237"/>
          </a:xfrm>
        </p:spPr>
        <p:txBody>
          <a:bodyPr/>
          <a:lstStyle/>
          <a:p>
            <a:pPr eaLnBrk="1" hangingPunct="1"/>
            <a:r>
              <a:rPr lang="nl-NL" altLang="nl-NL" dirty="0"/>
              <a:t>Wat doe ik tijdens mijn stage?</a:t>
            </a:r>
          </a:p>
        </p:txBody>
      </p:sp>
      <p:sp>
        <p:nvSpPr>
          <p:cNvPr id="14342" name="Oval 9"/>
          <p:cNvSpPr>
            <a:spLocks noChangeArrowheads="1"/>
          </p:cNvSpPr>
          <p:nvPr/>
        </p:nvSpPr>
        <p:spPr bwMode="auto">
          <a:xfrm>
            <a:off x="9696400" y="657226"/>
            <a:ext cx="1800225" cy="1800225"/>
          </a:xfrm>
          <a:prstGeom prst="ellipse">
            <a:avLst/>
          </a:prstGeom>
          <a:solidFill>
            <a:srgbClr val="4B95D7"/>
          </a:solidFill>
          <a:ln w="9525">
            <a:solidFill>
              <a:srgbClr val="4B95D7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895D4"/>
              </a:buClr>
              <a:buChar char="•"/>
              <a:defRPr sz="2800">
                <a:solidFill>
                  <a:srgbClr val="0E0E0E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895D4"/>
              </a:buClr>
              <a:buFont typeface="Arial" panose="020B0604020202020204" pitchFamily="34" charset="0"/>
              <a:buChar char="–"/>
              <a:defRPr sz="2400">
                <a:solidFill>
                  <a:srgbClr val="0E0E0E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895D4"/>
              </a:buClr>
              <a:buChar char="•"/>
              <a:defRPr sz="2000">
                <a:solidFill>
                  <a:srgbClr val="0E0E0E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895D4"/>
              </a:buClr>
              <a:buChar char="–"/>
              <a:defRPr sz="2000">
                <a:solidFill>
                  <a:srgbClr val="0E0E0E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895D4"/>
              </a:buClr>
              <a:buChar char="»"/>
              <a:defRPr sz="2000">
                <a:solidFill>
                  <a:srgbClr val="0E0E0E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895D4"/>
              </a:buClr>
              <a:buChar char="»"/>
              <a:defRPr sz="2000">
                <a:solidFill>
                  <a:srgbClr val="0E0E0E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895D4"/>
              </a:buClr>
              <a:buChar char="»"/>
              <a:defRPr sz="2000">
                <a:solidFill>
                  <a:srgbClr val="0E0E0E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895D4"/>
              </a:buClr>
              <a:buChar char="»"/>
              <a:defRPr sz="2000">
                <a:solidFill>
                  <a:srgbClr val="0E0E0E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895D4"/>
              </a:buClr>
              <a:buChar char="»"/>
              <a:defRPr sz="2000">
                <a:solidFill>
                  <a:srgbClr val="0E0E0E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nl-NL" altLang="nl-NL" sz="1000">
              <a:solidFill>
                <a:schemeClr val="tx1"/>
              </a:solidFill>
            </a:endParaRP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8040216" y="2429057"/>
            <a:ext cx="1800225" cy="1800225"/>
          </a:xfrm>
          <a:prstGeom prst="ellipse">
            <a:avLst/>
          </a:prstGeom>
          <a:solidFill>
            <a:srgbClr val="4B95D7"/>
          </a:solidFill>
          <a:ln w="9525">
            <a:solidFill>
              <a:srgbClr val="4B95D7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895D4"/>
              </a:buClr>
              <a:buChar char="•"/>
              <a:defRPr sz="2800">
                <a:solidFill>
                  <a:srgbClr val="0E0E0E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895D4"/>
              </a:buClr>
              <a:buFont typeface="Arial" panose="020B0604020202020204" pitchFamily="34" charset="0"/>
              <a:buChar char="–"/>
              <a:defRPr sz="2400">
                <a:solidFill>
                  <a:srgbClr val="0E0E0E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895D4"/>
              </a:buClr>
              <a:buChar char="•"/>
              <a:defRPr sz="2000">
                <a:solidFill>
                  <a:srgbClr val="0E0E0E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895D4"/>
              </a:buClr>
              <a:buChar char="–"/>
              <a:defRPr sz="2000">
                <a:solidFill>
                  <a:srgbClr val="0E0E0E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895D4"/>
              </a:buClr>
              <a:buChar char="»"/>
              <a:defRPr sz="2000">
                <a:solidFill>
                  <a:srgbClr val="0E0E0E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895D4"/>
              </a:buClr>
              <a:buChar char="»"/>
              <a:defRPr sz="2000">
                <a:solidFill>
                  <a:srgbClr val="0E0E0E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895D4"/>
              </a:buClr>
              <a:buChar char="»"/>
              <a:defRPr sz="2000">
                <a:solidFill>
                  <a:srgbClr val="0E0E0E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895D4"/>
              </a:buClr>
              <a:buChar char="»"/>
              <a:defRPr sz="2000">
                <a:solidFill>
                  <a:srgbClr val="0E0E0E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895D4"/>
              </a:buClr>
              <a:buChar char="»"/>
              <a:defRPr sz="2000">
                <a:solidFill>
                  <a:srgbClr val="0E0E0E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nl-NL" altLang="nl-NL" sz="1000">
              <a:solidFill>
                <a:schemeClr val="tx1"/>
              </a:solidFill>
            </a:endParaRP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6437842" y="4400618"/>
            <a:ext cx="1800225" cy="1800225"/>
          </a:xfrm>
          <a:prstGeom prst="ellipse">
            <a:avLst/>
          </a:prstGeom>
          <a:solidFill>
            <a:srgbClr val="4B95D7"/>
          </a:solidFill>
          <a:ln w="9525">
            <a:solidFill>
              <a:srgbClr val="4B95D7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895D4"/>
              </a:buClr>
              <a:buChar char="•"/>
              <a:defRPr sz="2800">
                <a:solidFill>
                  <a:srgbClr val="0E0E0E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895D4"/>
              </a:buClr>
              <a:buFont typeface="Arial" panose="020B0604020202020204" pitchFamily="34" charset="0"/>
              <a:buChar char="–"/>
              <a:defRPr sz="2400">
                <a:solidFill>
                  <a:srgbClr val="0E0E0E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895D4"/>
              </a:buClr>
              <a:buChar char="•"/>
              <a:defRPr sz="2000">
                <a:solidFill>
                  <a:srgbClr val="0E0E0E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895D4"/>
              </a:buClr>
              <a:buChar char="–"/>
              <a:defRPr sz="2000">
                <a:solidFill>
                  <a:srgbClr val="0E0E0E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895D4"/>
              </a:buClr>
              <a:buChar char="»"/>
              <a:defRPr sz="2000">
                <a:solidFill>
                  <a:srgbClr val="0E0E0E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895D4"/>
              </a:buClr>
              <a:buChar char="»"/>
              <a:defRPr sz="2000">
                <a:solidFill>
                  <a:srgbClr val="0E0E0E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895D4"/>
              </a:buClr>
              <a:buChar char="»"/>
              <a:defRPr sz="2000">
                <a:solidFill>
                  <a:srgbClr val="0E0E0E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895D4"/>
              </a:buClr>
              <a:buChar char="»"/>
              <a:defRPr sz="2000">
                <a:solidFill>
                  <a:srgbClr val="0E0E0E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895D4"/>
              </a:buClr>
              <a:buChar char="»"/>
              <a:defRPr sz="2000">
                <a:solidFill>
                  <a:srgbClr val="0E0E0E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nl-NL" altLang="nl-NL" sz="1000">
              <a:solidFill>
                <a:schemeClr val="tx1"/>
              </a:solidFill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263352" y="188640"/>
            <a:ext cx="9493249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 kern="1200">
                <a:solidFill>
                  <a:srgbClr val="4B95D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nl-NL" dirty="0">
                <a:solidFill>
                  <a:srgbClr val="4B95D7">
                    <a:alpha val="50000"/>
                  </a:srgbClr>
                </a:solidFill>
              </a:rPr>
              <a:t>Stage: wie wanneer waar </a:t>
            </a:r>
            <a:r>
              <a:rPr lang="nl-NL" b="1" dirty="0">
                <a:solidFill>
                  <a:srgbClr val="4B95D7">
                    <a:alpha val="50000"/>
                  </a:srgbClr>
                </a:solidFill>
              </a:rPr>
              <a:t>wat</a:t>
            </a:r>
            <a:r>
              <a:rPr lang="nl-NL" dirty="0">
                <a:solidFill>
                  <a:srgbClr val="4B95D7">
                    <a:alpha val="50000"/>
                  </a:srgb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614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doe ik tijdens mijn stage?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91218" y="1687514"/>
            <a:ext cx="9877390" cy="4694237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nl-NL" altLang="nl-NL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nl-NL" altLang="nl-NL" dirty="0"/>
              <a:t>Neem samen met je mentor de mentorbrief door.</a:t>
            </a:r>
          </a:p>
          <a:p>
            <a:pPr>
              <a:lnSpc>
                <a:spcPct val="90000"/>
              </a:lnSpc>
            </a:pPr>
            <a:r>
              <a:rPr lang="nl-NL" altLang="nl-NL" dirty="0"/>
              <a:t>Verzorg in overleg elke dag enkele activiteiten.</a:t>
            </a:r>
          </a:p>
          <a:p>
            <a:pPr>
              <a:lnSpc>
                <a:spcPct val="90000"/>
              </a:lnSpc>
            </a:pPr>
            <a:r>
              <a:rPr lang="nl-NL" altLang="nl-NL" dirty="0"/>
              <a:t>Zorg dat je activiteiten verzorgt in verschillende vakken.</a:t>
            </a:r>
          </a:p>
          <a:p>
            <a:pPr>
              <a:lnSpc>
                <a:spcPct val="90000"/>
              </a:lnSpc>
            </a:pPr>
            <a:r>
              <a:rPr lang="nl-NL" altLang="nl-NL" dirty="0"/>
              <a:t>Stel je actief op, neem initiatief!</a:t>
            </a:r>
          </a:p>
          <a:p>
            <a:pPr>
              <a:lnSpc>
                <a:spcPct val="90000"/>
              </a:lnSpc>
            </a:pPr>
            <a:r>
              <a:rPr lang="nl-NL" altLang="nl-NL" dirty="0"/>
              <a:t>Maak altijd een voorbereiding op papier.</a:t>
            </a:r>
          </a:p>
        </p:txBody>
      </p:sp>
    </p:spTree>
    <p:extLst>
      <p:ext uri="{BB962C8B-B14F-4D97-AF65-F5344CB8AC3E}">
        <p14:creationId xmlns:p14="http://schemas.microsoft.com/office/powerpoint/2010/main" val="412598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3042" y="692696"/>
            <a:ext cx="9493249" cy="606425"/>
          </a:xfrm>
        </p:spPr>
        <p:txBody>
          <a:bodyPr/>
          <a:lstStyle/>
          <a:p>
            <a:r>
              <a:rPr lang="nl-NL" dirty="0"/>
              <a:t>Wat doe ik tijdens mijn stage?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1669" y="1412776"/>
            <a:ext cx="9493249" cy="46942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l-NL" altLang="nl-NL" dirty="0"/>
              <a:t>Start: </a:t>
            </a:r>
            <a:r>
              <a:rPr lang="nl-NL" dirty="0"/>
              <a:t>oriënteren, observeren en gesprekken voeren met kinderen -&gt; activiteiten met kinderen</a:t>
            </a:r>
          </a:p>
          <a:p>
            <a:pPr>
              <a:lnSpc>
                <a:spcPct val="90000"/>
              </a:lnSpc>
            </a:pPr>
            <a:r>
              <a:rPr lang="nl-NL" dirty="0"/>
              <a:t>Bedenk een k</a:t>
            </a:r>
            <a:r>
              <a:rPr lang="nl-NL" altLang="nl-NL" dirty="0"/>
              <a:t>ennismakingsactiviteit eerste stagedag</a:t>
            </a:r>
          </a:p>
          <a:p>
            <a:pPr>
              <a:lnSpc>
                <a:spcPct val="90000"/>
              </a:lnSpc>
            </a:pPr>
            <a:endParaRPr lang="nl-NL" altLang="nl-NL" dirty="0"/>
          </a:p>
          <a:p>
            <a:pPr>
              <a:lnSpc>
                <a:spcPct val="90000"/>
              </a:lnSpc>
            </a:pPr>
            <a:r>
              <a:rPr lang="nl-NL" altLang="nl-NL" dirty="0"/>
              <a:t>Na een paar weken ga je lessen/activiteiten voorbereiden en verzorgen, bijvoorbeeld voor een deel van de groep</a:t>
            </a:r>
          </a:p>
          <a:p>
            <a:pPr>
              <a:lnSpc>
                <a:spcPct val="90000"/>
              </a:lnSpc>
            </a:pPr>
            <a:r>
              <a:rPr lang="nl-NL" altLang="nl-NL" dirty="0"/>
              <a:t>Bereid je activiteit voor. Dit doe je in toenemende mate met het voorbereidingsformulier.</a:t>
            </a:r>
          </a:p>
          <a:p>
            <a:pPr>
              <a:lnSpc>
                <a:spcPct val="90000"/>
              </a:lnSpc>
            </a:pPr>
            <a:r>
              <a:rPr lang="nl-NL" altLang="nl-NL" dirty="0"/>
              <a:t>Stel je actief op, neem initiatief!</a:t>
            </a:r>
          </a:p>
          <a:p>
            <a:pPr marL="0" indent="0">
              <a:lnSpc>
                <a:spcPct val="90000"/>
              </a:lnSpc>
              <a:buNone/>
            </a:pPr>
            <a:endParaRPr lang="nl-NL" altLang="nl-NL" dirty="0"/>
          </a:p>
        </p:txBody>
      </p:sp>
      <p:sp>
        <p:nvSpPr>
          <p:cNvPr id="5" name="AutoShape 2" descr="Afbeeldingsresultaat voor leerkracht basisonderwijs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0256" y="4893121"/>
            <a:ext cx="3657629" cy="192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9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2916B7-E8E2-A8B7-36D5-F5343D2FA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Voorbereiding(</a:t>
            </a:r>
            <a:r>
              <a:rPr lang="nl-NL" dirty="0" err="1"/>
              <a:t>sformulier</a:t>
            </a:r>
            <a:r>
              <a:rPr lang="nl-NL" dirty="0"/>
              <a:t>) activiteiten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238A23-BBEC-0EB6-35A1-A93C551B0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Blok 1: Observaties van onderdelen van het voorbereidingsformulier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Blok 2: In de module ‘Doelgericht en aantrekkelijk onderwijs’ wordt elk onderdeel van het voorbereidingsformulier stap voor stap besproken. </a:t>
            </a:r>
          </a:p>
        </p:txBody>
      </p:sp>
    </p:spTree>
    <p:extLst>
      <p:ext uri="{BB962C8B-B14F-4D97-AF65-F5344CB8AC3E}">
        <p14:creationId xmlns:p14="http://schemas.microsoft.com/office/powerpoint/2010/main" val="71171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BDF15D-0D64-60FC-A64F-0BC918833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218" y="950914"/>
            <a:ext cx="9493249" cy="606425"/>
          </a:xfrm>
        </p:spPr>
        <p:txBody>
          <a:bodyPr wrap="non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nl-NL" sz="3500"/>
              <a:t>Voorbereidingsformulier</a:t>
            </a:r>
          </a:p>
        </p:txBody>
      </p:sp>
      <p:pic>
        <p:nvPicPr>
          <p:cNvPr id="11" name="Afbeelding 10" descr="Afbeelding met schermopname, tekst, software&#10;&#10;Automatisch gegenereerde beschrijving">
            <a:extLst>
              <a:ext uri="{FF2B5EF4-FFF2-40B4-BE49-F238E27FC236}">
                <a16:creationId xmlns:a16="http://schemas.microsoft.com/office/drawing/2014/main" id="{00BAB36D-B8F0-DCCF-EE1C-CA899FD5CD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218" y="1696921"/>
            <a:ext cx="9493249" cy="46754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015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doe ik </a:t>
            </a:r>
            <a:r>
              <a:rPr lang="nl-NL" i="1" dirty="0"/>
              <a:t>ook </a:t>
            </a:r>
            <a:r>
              <a:rPr lang="nl-NL" dirty="0"/>
              <a:t>tijdens mijn stage?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91218" y="1687514"/>
            <a:ext cx="9877390" cy="4694237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nl-NL" altLang="nl-NL" dirty="0"/>
          </a:p>
          <a:p>
            <a:pPr>
              <a:lnSpc>
                <a:spcPct val="90000"/>
              </a:lnSpc>
            </a:pPr>
            <a:r>
              <a:rPr lang="nl-NL" altLang="nl-NL" dirty="0"/>
              <a:t>Je </a:t>
            </a:r>
            <a:r>
              <a:rPr lang="nl-NL" altLang="nl-NL" b="1" dirty="0"/>
              <a:t>studiecoach</a:t>
            </a:r>
            <a:r>
              <a:rPr lang="nl-NL" altLang="nl-NL" dirty="0"/>
              <a:t> brengt twee keer per blok een bezoek aan jouw stageschool (opleidingsschool).</a:t>
            </a:r>
          </a:p>
          <a:p>
            <a:pPr>
              <a:lnSpc>
                <a:spcPct val="90000"/>
              </a:lnSpc>
            </a:pPr>
            <a:r>
              <a:rPr lang="nl-NL" altLang="nl-NL" dirty="0"/>
              <a:t>Voeg in </a:t>
            </a:r>
            <a:r>
              <a:rPr lang="nl-NL" altLang="nl-NL" b="1" dirty="0"/>
              <a:t>OnStage</a:t>
            </a:r>
            <a:r>
              <a:rPr lang="nl-NL" altLang="nl-NL" dirty="0"/>
              <a:t> zelf jouw studiecoach toe.</a:t>
            </a:r>
          </a:p>
          <a:p>
            <a:pPr>
              <a:lnSpc>
                <a:spcPct val="90000"/>
              </a:lnSpc>
            </a:pPr>
            <a:r>
              <a:rPr lang="nl-NL" altLang="nl-NL" dirty="0"/>
              <a:t>Upload je VOG in OnStage</a:t>
            </a:r>
          </a:p>
          <a:p>
            <a:pPr marL="0" indent="0">
              <a:lnSpc>
                <a:spcPct val="90000"/>
              </a:lnSpc>
              <a:buNone/>
            </a:pPr>
            <a:endParaRPr lang="nl-NL" altLang="nl-NL" dirty="0"/>
          </a:p>
          <a:p>
            <a:pPr>
              <a:lnSpc>
                <a:spcPct val="90000"/>
              </a:lnSpc>
            </a:pPr>
            <a:r>
              <a:rPr lang="nl-NL" altLang="nl-NL" dirty="0"/>
              <a:t>Op de opleidingsschool zijn vaak ook tweede, derde en vierdejaarsstudenten. Samen vormen jullie een </a:t>
            </a:r>
            <a:r>
              <a:rPr lang="nl-NL" altLang="nl-NL" b="1" dirty="0"/>
              <a:t>leerteam</a:t>
            </a:r>
            <a:r>
              <a:rPr lang="nl-NL" altLang="nl-NL" dirty="0"/>
              <a:t>. Met je leerteam heb je intervisie en je onderneemt gezamenlijk activiteiten.</a:t>
            </a:r>
          </a:p>
        </p:txBody>
      </p:sp>
    </p:spTree>
    <p:extLst>
      <p:ext uri="{BB962C8B-B14F-4D97-AF65-F5344CB8AC3E}">
        <p14:creationId xmlns:p14="http://schemas.microsoft.com/office/powerpoint/2010/main" val="108677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260350"/>
            <a:ext cx="5903912" cy="1143000"/>
          </a:xfrm>
        </p:spPr>
        <p:txBody>
          <a:bodyPr/>
          <a:lstStyle/>
          <a:p>
            <a:pPr eaLnBrk="1" hangingPunct="1">
              <a:defRPr/>
            </a:pPr>
            <a:r>
              <a:rPr lang="nl-NL" dirty="0"/>
              <a:t>Jouw houding op de school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2" y="1700213"/>
            <a:ext cx="8784207" cy="4868862"/>
          </a:xfrm>
        </p:spPr>
        <p:txBody>
          <a:bodyPr/>
          <a:lstStyle/>
          <a:p>
            <a:pPr eaLnBrk="1" hangingPunct="1"/>
            <a:r>
              <a:rPr lang="nl-NL" altLang="nl-NL" dirty="0"/>
              <a:t>Kijk de kinderen aan, wees open en enthousiast.</a:t>
            </a:r>
          </a:p>
          <a:p>
            <a:pPr eaLnBrk="1" hangingPunct="1"/>
            <a:r>
              <a:rPr lang="nl-NL" altLang="nl-NL" dirty="0"/>
              <a:t>Wees op tijd op de school, bespreek dit.</a:t>
            </a:r>
          </a:p>
          <a:p>
            <a:pPr eaLnBrk="1" hangingPunct="1"/>
            <a:r>
              <a:rPr lang="nl-NL" altLang="nl-NL" dirty="0"/>
              <a:t>Ga niet te vroeg weg, bespreek dit.</a:t>
            </a:r>
          </a:p>
          <a:p>
            <a:pPr eaLnBrk="1" hangingPunct="1"/>
            <a:r>
              <a:rPr lang="nl-NL" altLang="nl-NL" dirty="0"/>
              <a:t>Ga in de pauze bij de andere leerkrachten zitten.</a:t>
            </a:r>
          </a:p>
          <a:p>
            <a:pPr eaLnBrk="1" hangingPunct="1"/>
            <a:r>
              <a:rPr lang="nl-NL" altLang="nl-NL" dirty="0"/>
              <a:t>Ga met je mentor mee bij activiteiten.</a:t>
            </a:r>
          </a:p>
          <a:p>
            <a:pPr eaLnBrk="1" hangingPunct="1"/>
            <a:r>
              <a:rPr lang="nl-NL" altLang="nl-NL" dirty="0"/>
              <a:t>Wees actief, behulpzaam en bescheiden.</a:t>
            </a:r>
          </a:p>
        </p:txBody>
      </p:sp>
    </p:spTree>
    <p:extLst>
      <p:ext uri="{BB962C8B-B14F-4D97-AF65-F5344CB8AC3E}">
        <p14:creationId xmlns:p14="http://schemas.microsoft.com/office/powerpoint/2010/main" val="252897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Stagebureau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91218" y="1687514"/>
            <a:ext cx="10093414" cy="4694237"/>
          </a:xfrm>
        </p:spPr>
        <p:txBody>
          <a:bodyPr/>
          <a:lstStyle/>
          <a:p>
            <a:r>
              <a:rPr lang="nl-NL" altLang="nl-NL" dirty="0"/>
              <a:t>Leslie Wal </a:t>
            </a:r>
          </a:p>
          <a:p>
            <a:r>
              <a:rPr lang="nl-NL" altLang="nl-NL" dirty="0"/>
              <a:t>E-mail: </a:t>
            </a:r>
            <a:r>
              <a:rPr lang="nl-NL" altLang="nl-NL" dirty="0">
                <a:hlinkClick r:id="rId2"/>
              </a:rPr>
              <a:t>stagebureau@iselinge.nl</a:t>
            </a:r>
            <a:endParaRPr lang="nl-NL" altLang="nl-NL" dirty="0"/>
          </a:p>
          <a:p>
            <a:r>
              <a:rPr lang="nl-NL" altLang="nl-NL" dirty="0"/>
              <a:t>Tel: </a:t>
            </a:r>
            <a:r>
              <a:rPr lang="nl-NL" b="0" i="0" dirty="0">
                <a:solidFill>
                  <a:srgbClr val="000000"/>
                </a:solidFill>
                <a:effectLst/>
                <a:latin typeface="Trebuchet MS" panose="020B0703020202090204" pitchFamily="34" charset="0"/>
              </a:rPr>
              <a:t>0314-374100</a:t>
            </a:r>
            <a:r>
              <a:rPr lang="nl-NL" altLang="nl-NL" dirty="0"/>
              <a:t> </a:t>
            </a:r>
          </a:p>
          <a:p>
            <a:endParaRPr lang="nl-NL" altLang="nl-NL" dirty="0"/>
          </a:p>
          <a:p>
            <a:r>
              <a:rPr lang="nl-NL" altLang="nl-NL" dirty="0"/>
              <a:t>Carolien van Riswijk</a:t>
            </a:r>
          </a:p>
          <a:p>
            <a:r>
              <a:rPr lang="nl-NL" altLang="nl-NL" dirty="0"/>
              <a:t>E-mail: </a:t>
            </a:r>
            <a:r>
              <a:rPr lang="nl-NL" altLang="nl-NL" dirty="0">
                <a:hlinkClick r:id="rId3"/>
              </a:rPr>
              <a:t>carolien.vanriswijk@iselinge.nl</a:t>
            </a:r>
            <a:endParaRPr lang="nl-NL" altLang="nl-NL" dirty="0"/>
          </a:p>
          <a:p>
            <a:r>
              <a:rPr lang="nl-NL" altLang="nl-NL" dirty="0"/>
              <a:t>Eerste aanspreekpunt: schoolopleider, studiecoach</a:t>
            </a:r>
          </a:p>
          <a:p>
            <a:pPr>
              <a:buNone/>
            </a:pP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304130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/>
              <a:t>Beoordeling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4" y="1628776"/>
            <a:ext cx="8675687" cy="4752975"/>
          </a:xfrm>
        </p:spPr>
        <p:txBody>
          <a:bodyPr/>
          <a:lstStyle/>
          <a:p>
            <a:pPr eaLnBrk="1" hangingPunct="1">
              <a:defRPr/>
            </a:pPr>
            <a:r>
              <a:rPr lang="nl-NL" altLang="nl-NL" b="1" dirty="0"/>
              <a:t>Tussenevaluatie</a:t>
            </a:r>
            <a:r>
              <a:rPr lang="nl-NL" altLang="nl-NL" dirty="0"/>
              <a:t> samen invullen met mentor</a:t>
            </a:r>
            <a:endParaRPr lang="nl-NL" altLang="nl-NL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nl-NL" altLang="nl-NL" b="1" dirty="0"/>
          </a:p>
          <a:p>
            <a:pPr eaLnBrk="1" hangingPunct="1">
              <a:defRPr/>
            </a:pPr>
            <a:r>
              <a:rPr lang="nl-NL" altLang="nl-NL" b="1" dirty="0"/>
              <a:t>Praktijkbeoordeling</a:t>
            </a:r>
            <a:r>
              <a:rPr lang="nl-NL" altLang="nl-NL" dirty="0"/>
              <a:t> door mentor en schoolopleider, eindreflectie</a:t>
            </a:r>
          </a:p>
          <a:p>
            <a:pPr eaLnBrk="1" hangingPunct="1">
              <a:defRPr/>
            </a:pPr>
            <a:endParaRPr lang="nl-NL" altLang="nl-NL" dirty="0"/>
          </a:p>
          <a:p>
            <a:pPr marL="0" indent="0" eaLnBrk="1" hangingPunct="1">
              <a:buNone/>
              <a:defRPr/>
            </a:pPr>
            <a:endParaRPr lang="nl-NL" altLang="nl-NL" dirty="0"/>
          </a:p>
          <a:p>
            <a:pPr marL="0" indent="0" eaLnBrk="1" hangingPunct="1">
              <a:buNone/>
              <a:defRPr/>
            </a:pP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83066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Tussenevaluatie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mentor en de student plannen de tussenevaluatie halverwege de stage.</a:t>
            </a:r>
          </a:p>
          <a:p>
            <a:r>
              <a:rPr lang="nl-NL" dirty="0"/>
              <a:t>Ter voorbereiding vullen mentor en student onafhankelijk van elkaar beoordelingsmodel 1 in.</a:t>
            </a:r>
          </a:p>
          <a:p>
            <a:r>
              <a:rPr lang="nl-NL" dirty="0"/>
              <a:t>Op basis van de ingevulde beoordelingsmodellen worden er leerpunten geformuleerd.</a:t>
            </a:r>
          </a:p>
          <a:p>
            <a:r>
              <a:rPr lang="nl-NL" dirty="0"/>
              <a:t>De tussenevaluatie wordt door de student geüpload in OnStage.</a:t>
            </a:r>
          </a:p>
        </p:txBody>
      </p:sp>
    </p:spTree>
    <p:extLst>
      <p:ext uri="{BB962C8B-B14F-4D97-AF65-F5344CB8AC3E}">
        <p14:creationId xmlns:p14="http://schemas.microsoft.com/office/powerpoint/2010/main" val="79165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Praktijkbeoordeling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91218" y="1687514"/>
            <a:ext cx="10237430" cy="4694237"/>
          </a:xfrm>
        </p:spPr>
        <p:txBody>
          <a:bodyPr/>
          <a:lstStyle/>
          <a:p>
            <a:pPr lvl="0"/>
            <a:r>
              <a:rPr lang="nl-NL" sz="2000" dirty="0"/>
              <a:t>De mentor vult voorafgaand aan de beoordeling van de uitvoering van de activiteit beoordelingsmodel 1 (het stageproces) en beoordelingsmodel 2 (de beroepshouding) van de praktijkbeoordeling in.</a:t>
            </a:r>
          </a:p>
          <a:p>
            <a:pPr lvl="0"/>
            <a:r>
              <a:rPr lang="nl-NL" sz="2000" dirty="0"/>
              <a:t>In overleg met de mentor beoordeelt de schoolopleider het stageproces en de beroepshouding.</a:t>
            </a:r>
          </a:p>
          <a:p>
            <a:pPr lvl="0"/>
            <a:r>
              <a:rPr lang="nl-NL" sz="2000" dirty="0"/>
              <a:t>De schoolopleider beoordeelt de voorbereiding, de uitvoering van de activiteit en het reflectief gesprek en vult de daarbij behorende beoordelingsmodellen in.</a:t>
            </a:r>
          </a:p>
          <a:p>
            <a:pPr lvl="0"/>
            <a:r>
              <a:rPr lang="nl-NL" sz="2000" dirty="0"/>
              <a:t>De 5 ingevulde beoordelingsmodellen bepalen de uiteindelijke beoordeling.</a:t>
            </a:r>
          </a:p>
          <a:p>
            <a:pPr lvl="0"/>
            <a:r>
              <a:rPr lang="nl-NL" sz="2000" dirty="0"/>
              <a:t>Het oordeel en de beoordelingsmodellen worden door de schoolopleider besproken met de student.</a:t>
            </a:r>
          </a:p>
          <a:p>
            <a:pPr lvl="0"/>
            <a:r>
              <a:rPr lang="nl-NL" sz="2000" dirty="0"/>
              <a:t>In geval van een onvoldoende praktijkbeoordeling heeft de student recht op één herbeoordeling. De herbeoordeling wordt uitgevoerd door een </a:t>
            </a:r>
            <a:r>
              <a:rPr lang="nl-NL" sz="2000"/>
              <a:t>andere beoordelaar dan </a:t>
            </a:r>
            <a:r>
              <a:rPr lang="nl-NL" sz="2000" dirty="0"/>
              <a:t>de eerste beoordelaar.</a:t>
            </a:r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47721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/>
              <a:t>Praktijkbeoordeling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5489" y="1628776"/>
            <a:ext cx="8675687" cy="4752975"/>
          </a:xfrm>
        </p:spPr>
        <p:txBody>
          <a:bodyPr/>
          <a:lstStyle/>
          <a:p>
            <a:pPr marL="514350" indent="-514350">
              <a:buFont typeface="Trebuchet MS" panose="020B0603020202020204" pitchFamily="34" charset="0"/>
              <a:buAutoNum type="arabicPeriod"/>
            </a:pPr>
            <a:r>
              <a:rPr lang="nl-NL" altLang="nl-NL" dirty="0"/>
              <a:t>Het stageproces</a:t>
            </a:r>
          </a:p>
          <a:p>
            <a:pPr marL="514350" indent="-514350">
              <a:buFont typeface="Trebuchet MS" panose="020B0603020202020204" pitchFamily="34" charset="0"/>
              <a:buAutoNum type="arabicPeriod"/>
            </a:pPr>
            <a:r>
              <a:rPr lang="nl-NL" altLang="nl-NL" dirty="0"/>
              <a:t>De beroepshouding</a:t>
            </a:r>
          </a:p>
          <a:p>
            <a:pPr marL="514350" indent="-514350">
              <a:buFont typeface="Trebuchet MS" panose="020B0603020202020204" pitchFamily="34" charset="0"/>
              <a:buAutoNum type="arabicPeriod"/>
            </a:pPr>
            <a:r>
              <a:rPr lang="nl-NL" altLang="nl-NL" dirty="0"/>
              <a:t>Voorbereiding activiteit</a:t>
            </a:r>
          </a:p>
          <a:p>
            <a:pPr marL="514350" indent="-514350">
              <a:buFont typeface="Trebuchet MS" panose="020B0603020202020204" pitchFamily="34" charset="0"/>
              <a:buAutoNum type="arabicPeriod"/>
            </a:pPr>
            <a:r>
              <a:rPr lang="nl-NL" altLang="nl-NL" dirty="0"/>
              <a:t>De uitvoering van de activiteit</a:t>
            </a:r>
          </a:p>
          <a:p>
            <a:pPr marL="514350" indent="-514350">
              <a:buFont typeface="Trebuchet MS" panose="020B0603020202020204" pitchFamily="34" charset="0"/>
              <a:buAutoNum type="arabicPeriod"/>
            </a:pPr>
            <a:r>
              <a:rPr lang="nl-NL" altLang="nl-NL" dirty="0"/>
              <a:t>Het reflectief gesprek.</a:t>
            </a:r>
          </a:p>
        </p:txBody>
      </p:sp>
    </p:spTree>
    <p:extLst>
      <p:ext uri="{BB962C8B-B14F-4D97-AF65-F5344CB8AC3E}">
        <p14:creationId xmlns:p14="http://schemas.microsoft.com/office/powerpoint/2010/main" val="60026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09" y="140706"/>
            <a:ext cx="7925525" cy="660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2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686" y="188640"/>
            <a:ext cx="7970272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88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640" y="216790"/>
            <a:ext cx="7557542" cy="6389558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5015880" y="260648"/>
            <a:ext cx="32403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867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17" y="116632"/>
            <a:ext cx="7848957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46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624" y="212504"/>
            <a:ext cx="7729776" cy="644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25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/>
              <a:t>Belangrijke data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altLang="nl-NL" dirty="0"/>
              <a:t>Week 37: eerste stagedag</a:t>
            </a:r>
          </a:p>
          <a:p>
            <a:pPr eaLnBrk="1" hangingPunct="1"/>
            <a:r>
              <a:rPr lang="nl-NL" altLang="nl-NL" dirty="0"/>
              <a:t>In overleg ca. halverwege de stageperiode: tussenevaluatie</a:t>
            </a:r>
          </a:p>
          <a:p>
            <a:pPr eaLnBrk="1" hangingPunct="1"/>
            <a:r>
              <a:rPr lang="nl-NL" altLang="nl-NL" dirty="0"/>
              <a:t>Week 49 – week 3: praktijkbeoordeling, inleveren eindreflectieverslag. </a:t>
            </a:r>
          </a:p>
          <a:p>
            <a:pPr eaLnBrk="1" hangingPunct="1"/>
            <a:r>
              <a:rPr lang="nl-NL" altLang="nl-NL" dirty="0"/>
              <a:t>Week 3: Afsluiting stage semester 1 (blok 1 en 2).</a:t>
            </a:r>
          </a:p>
        </p:txBody>
      </p:sp>
    </p:spTree>
    <p:extLst>
      <p:ext uri="{BB962C8B-B14F-4D97-AF65-F5344CB8AC3E}">
        <p14:creationId xmlns:p14="http://schemas.microsoft.com/office/powerpoint/2010/main" val="134841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1" y="-27384"/>
            <a:ext cx="12240681" cy="6885384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11114" y="188640"/>
            <a:ext cx="9493249" cy="6064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 kern="1200">
                <a:solidFill>
                  <a:srgbClr val="4B95D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nl-NL" dirty="0">
                <a:solidFill>
                  <a:schemeClr val="bg1"/>
                </a:solidFill>
              </a:rPr>
              <a:t>Jouw eerste stage</a:t>
            </a:r>
          </a:p>
        </p:txBody>
      </p:sp>
    </p:spTree>
    <p:extLst>
      <p:ext uri="{BB962C8B-B14F-4D97-AF65-F5344CB8AC3E}">
        <p14:creationId xmlns:p14="http://schemas.microsoft.com/office/powerpoint/2010/main" val="68334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Voorlichting: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Stage: wie, wanneer, waar, wat?</a:t>
            </a:r>
          </a:p>
          <a:p>
            <a:r>
              <a:rPr lang="nl-NL" dirty="0"/>
              <a:t>Planning</a:t>
            </a:r>
          </a:p>
          <a:p>
            <a:r>
              <a:rPr lang="nl-NL" dirty="0"/>
              <a:t>Beoordeling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altLang="nl-NL" i="1" dirty="0">
                <a:solidFill>
                  <a:schemeClr val="accent1">
                    <a:lumMod val="50000"/>
                  </a:schemeClr>
                </a:solidFill>
              </a:rPr>
              <a:t>Veel informatie! Gelukkig hoef je dit allemaal niet te onthouden, je kunt het nalezen in deze presentatie*, in de mentorbrief en in de toetsbrochures van stage.</a:t>
            </a:r>
          </a:p>
          <a:p>
            <a:pPr marL="0" indent="0">
              <a:buNone/>
            </a:pPr>
            <a:endParaRPr lang="nl-NL" altLang="nl-NL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nl-NL" altLang="nl-NL" i="1" dirty="0">
                <a:solidFill>
                  <a:schemeClr val="accent1">
                    <a:lumMod val="50000"/>
                    <a:alpha val="49000"/>
                  </a:schemeClr>
                </a:solidFill>
              </a:rPr>
              <a:t>* OnderwijsOnline &gt; Informatie &gt; Stage &gt; Bestanden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138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368" y="404664"/>
            <a:ext cx="9493249" cy="606425"/>
          </a:xfrm>
        </p:spPr>
        <p:txBody>
          <a:bodyPr/>
          <a:lstStyle/>
          <a:p>
            <a:r>
              <a:rPr lang="nl-NL" dirty="0">
                <a:solidFill>
                  <a:srgbClr val="4B95D7">
                    <a:alpha val="59000"/>
                  </a:srgbClr>
                </a:solidFill>
              </a:rPr>
              <a:t>Stage: </a:t>
            </a:r>
            <a:r>
              <a:rPr lang="nl-NL" b="1" dirty="0">
                <a:solidFill>
                  <a:srgbClr val="4B95D7">
                    <a:alpha val="59000"/>
                  </a:srgbClr>
                </a:solidFill>
              </a:rPr>
              <a:t>wie</a:t>
            </a:r>
            <a:r>
              <a:rPr lang="nl-NL" dirty="0">
                <a:solidFill>
                  <a:srgbClr val="4B95D7">
                    <a:alpha val="59000"/>
                  </a:srgbClr>
                </a:solidFill>
              </a:rPr>
              <a:t> wanneer waar wat?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752184" y="1700808"/>
            <a:ext cx="4020641" cy="4694237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Stageschool = opleidingsschool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Pabo: 40% - 50% van het curriculum in de praktijk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Gelijkbenige driehoek 3"/>
          <p:cNvSpPr/>
          <p:nvPr/>
        </p:nvSpPr>
        <p:spPr>
          <a:xfrm>
            <a:off x="1188819" y="1997214"/>
            <a:ext cx="4746172" cy="385789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Trebuchet MS"/>
              <a:cs typeface="Trebuchet MS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100335" y="2917512"/>
            <a:ext cx="98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Trebuchet MS"/>
                <a:cs typeface="Trebuchet MS"/>
              </a:rPr>
              <a:t>Student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4124445" y="5175600"/>
            <a:ext cx="1433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Trebuchet MS"/>
                <a:cs typeface="Trebuchet MS"/>
              </a:rPr>
              <a:t>Studiecoach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3022782" y="1573543"/>
            <a:ext cx="1173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Trebuchet MS"/>
                <a:cs typeface="Trebuchet MS"/>
              </a:rPr>
              <a:t>Leerteam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1786582" y="5080419"/>
            <a:ext cx="1710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Trebuchet MS"/>
                <a:cs typeface="Trebuchet MS"/>
              </a:rPr>
              <a:t>Mentor &amp;</a:t>
            </a:r>
            <a:br>
              <a:rPr lang="nl-NL" dirty="0">
                <a:solidFill>
                  <a:schemeClr val="bg1"/>
                </a:solidFill>
                <a:latin typeface="Trebuchet MS"/>
                <a:cs typeface="Trebuchet MS"/>
              </a:rPr>
            </a:br>
            <a:r>
              <a:rPr lang="nl-NL" dirty="0">
                <a:solidFill>
                  <a:schemeClr val="bg1"/>
                </a:solidFill>
                <a:latin typeface="Trebuchet MS"/>
                <a:cs typeface="Trebuchet MS"/>
              </a:rPr>
              <a:t>Schoolopleider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5451731" y="5882968"/>
            <a:ext cx="1433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Trebuchet MS"/>
                <a:cs typeface="Trebuchet MS"/>
              </a:rPr>
              <a:t>Studiecoach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695400" y="5807005"/>
            <a:ext cx="1690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Trebuchet MS"/>
                <a:cs typeface="Trebuchet MS"/>
              </a:rPr>
              <a:t>Mentoren &amp; </a:t>
            </a:r>
            <a:br>
              <a:rPr lang="nl-NL" dirty="0">
                <a:latin typeface="Trebuchet MS"/>
                <a:cs typeface="Trebuchet MS"/>
              </a:rPr>
            </a:br>
            <a:r>
              <a:rPr lang="nl-NL" dirty="0">
                <a:latin typeface="Trebuchet MS"/>
                <a:cs typeface="Trebuchet MS"/>
              </a:rPr>
              <a:t>schoolopleider</a:t>
            </a:r>
          </a:p>
        </p:txBody>
      </p:sp>
      <p:sp>
        <p:nvSpPr>
          <p:cNvPr id="11" name="Gelijkbenige driehoek 10"/>
          <p:cNvSpPr/>
          <p:nvPr/>
        </p:nvSpPr>
        <p:spPr>
          <a:xfrm>
            <a:off x="2524303" y="3286844"/>
            <a:ext cx="2075203" cy="1822659"/>
          </a:xfrm>
          <a:prstGeom prst="triangl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85279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3512" y="980728"/>
            <a:ext cx="9493249" cy="606425"/>
          </a:xfrm>
        </p:spPr>
        <p:txBody>
          <a:bodyPr/>
          <a:lstStyle/>
          <a:p>
            <a:pPr>
              <a:defRPr/>
            </a:pPr>
            <a:r>
              <a:rPr lang="nl-NL" dirty="0"/>
              <a:t>Opleidingsschool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1835234" y="1903115"/>
            <a:ext cx="6132974" cy="469423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nl-NL" b="1" dirty="0"/>
              <a:t>Opleidingsschool</a:t>
            </a:r>
          </a:p>
          <a:p>
            <a:pPr>
              <a:defRPr/>
            </a:pPr>
            <a:r>
              <a:rPr lang="nl-NL" dirty="0"/>
              <a:t>Mentor</a:t>
            </a:r>
          </a:p>
          <a:p>
            <a:pPr>
              <a:defRPr/>
            </a:pPr>
            <a:r>
              <a:rPr lang="nl-NL" dirty="0"/>
              <a:t>Schoolopleider </a:t>
            </a:r>
          </a:p>
          <a:p>
            <a:pPr>
              <a:defRPr/>
            </a:pPr>
            <a:r>
              <a:rPr lang="nl-NL" dirty="0"/>
              <a:t>Studiecoach</a:t>
            </a:r>
          </a:p>
        </p:txBody>
      </p:sp>
    </p:spTree>
    <p:extLst>
      <p:ext uri="{BB962C8B-B14F-4D97-AF65-F5344CB8AC3E}">
        <p14:creationId xmlns:p14="http://schemas.microsoft.com/office/powerpoint/2010/main" val="95584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/>
              <a:t>Mentor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2" y="1484314"/>
            <a:ext cx="9000232" cy="5113337"/>
          </a:xfrm>
        </p:spPr>
        <p:txBody>
          <a:bodyPr/>
          <a:lstStyle/>
          <a:p>
            <a:pPr eaLnBrk="1" hangingPunct="1"/>
            <a:r>
              <a:rPr lang="nl-NL" altLang="nl-NL" dirty="0"/>
              <a:t>De leerkracht van de klas waar je stageloopt.</a:t>
            </a:r>
          </a:p>
          <a:p>
            <a:pPr eaLnBrk="1" hangingPunct="1"/>
            <a:r>
              <a:rPr lang="nl-NL" altLang="nl-NL" dirty="0"/>
              <a:t>Neem samen met je mentor de mentorbrief door.</a:t>
            </a:r>
          </a:p>
          <a:p>
            <a:pPr marL="0" indent="0" eaLnBrk="1" hangingPunct="1">
              <a:buNone/>
            </a:pPr>
            <a:r>
              <a:rPr lang="nl-NL" altLang="nl-NL" dirty="0"/>
              <a:t>	- Je vindt de mentorbrief in OnderwijsOnline 	   	   (Informatie &gt; Stage &gt; Mentoren)</a:t>
            </a:r>
          </a:p>
          <a:p>
            <a:pPr marL="0" indent="0" eaLnBrk="1" hangingPunct="1">
              <a:buNone/>
            </a:pPr>
            <a:r>
              <a:rPr lang="nl-NL" altLang="nl-NL" dirty="0"/>
              <a:t>	- </a:t>
            </a:r>
            <a:r>
              <a:rPr lang="nl-NL" altLang="nl-NL" sz="2800" dirty="0"/>
              <a:t>Inhoud brief: hoe ziet jouw opleiding er uit, 	  wat doe jij als student, wat wordt er </a:t>
            </a:r>
          </a:p>
          <a:p>
            <a:pPr marL="0" indent="0" eaLnBrk="1" hangingPunct="1">
              <a:buNone/>
            </a:pPr>
            <a:r>
              <a:rPr lang="nl-NL" altLang="nl-NL" dirty="0"/>
              <a:t>	  </a:t>
            </a:r>
            <a:r>
              <a:rPr lang="nl-NL" altLang="nl-NL" sz="2800" dirty="0"/>
              <a:t>verwacht van je mentor.</a:t>
            </a:r>
          </a:p>
          <a:p>
            <a:pPr eaLnBrk="1" hangingPunct="1"/>
            <a:r>
              <a:rPr lang="nl-NL" altLang="nl-NL" dirty="0"/>
              <a:t>Nieuw dit jaar voor mentoren: </a:t>
            </a:r>
            <a:r>
              <a:rPr lang="nl-NL" altLang="nl-NL" dirty="0">
                <a:solidFill>
                  <a:srgbClr val="C00000"/>
                </a:solidFill>
              </a:rPr>
              <a:t>Begeleidingsgids</a:t>
            </a:r>
            <a:endParaRPr lang="nl-NL" altLang="nl-NL" dirty="0"/>
          </a:p>
          <a:p>
            <a:pPr eaLnBrk="1" hangingPunct="1"/>
            <a:r>
              <a:rPr lang="nl-NL" altLang="nl-NL" dirty="0"/>
              <a:t>Kijk bij je mentor en vraag feedback aan je mentor.</a:t>
            </a:r>
          </a:p>
          <a:p>
            <a:pPr marL="0" indent="0" eaLnBrk="1" hangingPunct="1">
              <a:buNone/>
            </a:pPr>
            <a:endParaRPr lang="nl-NL" altLang="nl-NL" sz="2800" dirty="0"/>
          </a:p>
          <a:p>
            <a:pPr eaLnBrk="1" hangingPunct="1"/>
            <a:endParaRPr lang="nl-NL" altLang="nl-NL" dirty="0"/>
          </a:p>
          <a:p>
            <a:pPr marL="0" indent="0" eaLnBrk="1" hangingPunct="1">
              <a:buNone/>
            </a:pP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82158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/>
              <a:t>Schoolopleider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826" y="1700214"/>
            <a:ext cx="8893175" cy="5157787"/>
          </a:xfrm>
        </p:spPr>
        <p:txBody>
          <a:bodyPr/>
          <a:lstStyle/>
          <a:p>
            <a:pPr eaLnBrk="1" hangingPunct="1"/>
            <a:r>
              <a:rPr lang="nl-NL" altLang="nl-NL" dirty="0"/>
              <a:t>Een schoolopleider van een basisschool</a:t>
            </a:r>
          </a:p>
          <a:p>
            <a:pPr eaLnBrk="1" hangingPunct="1"/>
            <a:r>
              <a:rPr lang="nl-NL" altLang="nl-NL" dirty="0"/>
              <a:t>Twee bezoeken per semester:</a:t>
            </a:r>
          </a:p>
          <a:p>
            <a:pPr lvl="1" eaLnBrk="1" hangingPunct="1"/>
            <a:r>
              <a:rPr lang="nl-NL" altLang="nl-NL" dirty="0"/>
              <a:t>begeleidend bezoek: activiteit en feedback</a:t>
            </a:r>
          </a:p>
          <a:p>
            <a:pPr lvl="1" eaLnBrk="1" hangingPunct="1"/>
            <a:r>
              <a:rPr lang="nl-NL" altLang="nl-NL" dirty="0"/>
              <a:t>praktijkbeoordeling</a:t>
            </a:r>
          </a:p>
          <a:p>
            <a:pPr eaLnBrk="1" hangingPunct="1"/>
            <a:r>
              <a:rPr lang="nl-NL" altLang="nl-NL" dirty="0"/>
              <a:t>Schoolopleider neemt contact met je op voor een afspraak. Reageer daar snel op!</a:t>
            </a:r>
          </a:p>
          <a:p>
            <a:pPr eaLnBrk="1" hangingPunct="1"/>
            <a:r>
              <a:rPr lang="nl-NL" altLang="nl-NL" dirty="0"/>
              <a:t>Neem bij problemen direct contact op met</a:t>
            </a:r>
          </a:p>
          <a:p>
            <a:pPr eaLnBrk="1" hangingPunct="1">
              <a:buFontTx/>
              <a:buNone/>
            </a:pPr>
            <a:r>
              <a:rPr lang="nl-NL" altLang="nl-NL" dirty="0"/>
              <a:t>	je schoolopleider.</a:t>
            </a:r>
          </a:p>
        </p:txBody>
      </p:sp>
    </p:spTree>
    <p:extLst>
      <p:ext uri="{BB962C8B-B14F-4D97-AF65-F5344CB8AC3E}">
        <p14:creationId xmlns:p14="http://schemas.microsoft.com/office/powerpoint/2010/main" val="391584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/>
              <a:t>Studiecoach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826" y="1700214"/>
            <a:ext cx="8893175" cy="5157787"/>
          </a:xfrm>
        </p:spPr>
        <p:txBody>
          <a:bodyPr/>
          <a:lstStyle/>
          <a:p>
            <a:pPr eaLnBrk="1" hangingPunct="1"/>
            <a:r>
              <a:rPr lang="nl-NL" altLang="nl-NL" dirty="0"/>
              <a:t>Een docent van de opleiding die jou coacht.</a:t>
            </a:r>
          </a:p>
          <a:p>
            <a:pPr eaLnBrk="1" hangingPunct="1"/>
            <a:r>
              <a:rPr lang="nl-NL" altLang="nl-NL" dirty="0"/>
              <a:t>Stelt zich via de mail aan jou voor, je hebt enkele bijeenkomsten op Iselinge (o.a. vandaag!) en bezoekt je binnenkort op de opleidingsschool.</a:t>
            </a:r>
          </a:p>
          <a:p>
            <a:pPr eaLnBrk="1" hangingPunct="1"/>
            <a:r>
              <a:rPr lang="nl-NL" altLang="nl-NL" dirty="0"/>
              <a:t>Komt twee keer per blok naar de opleidingsschool</a:t>
            </a:r>
          </a:p>
          <a:p>
            <a:pPr eaLnBrk="1" hangingPunct="1"/>
            <a:r>
              <a:rPr lang="nl-NL" altLang="nl-NL" dirty="0"/>
              <a:t>Is aanspreekpunt t.a.v. studievoortgang.</a:t>
            </a:r>
          </a:p>
          <a:p>
            <a:pPr eaLnBrk="1" hangingPunct="1"/>
            <a:r>
              <a:rPr lang="nl-NL" altLang="nl-NL" dirty="0"/>
              <a:t>Voert met jou het portfoliogesprek na een half jaar.</a:t>
            </a:r>
          </a:p>
        </p:txBody>
      </p:sp>
    </p:spTree>
    <p:extLst>
      <p:ext uri="{BB962C8B-B14F-4D97-AF65-F5344CB8AC3E}">
        <p14:creationId xmlns:p14="http://schemas.microsoft.com/office/powerpoint/2010/main" val="338678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angepast ontwerp">
  <a:themeElements>
    <a:clrScheme name="Aangepast 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angepast ontwerp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Aangepast 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e7" id="{C59E3D5D-E389-4AB8-A448-79E6C72F6F2C}" vid="{D6F65A85-D3A4-4C88-8E56-3BD324D33789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D4A0C7416F99448A6FBC2806CF6126" ma:contentTypeVersion="4" ma:contentTypeDescription="Een nieuw document maken." ma:contentTypeScope="" ma:versionID="a76955c2db817007f34b72c60e41cc36">
  <xsd:schema xmlns:xsd="http://www.w3.org/2001/XMLSchema" xmlns:xs="http://www.w3.org/2001/XMLSchema" xmlns:p="http://schemas.microsoft.com/office/2006/metadata/properties" xmlns:ns2="482e68f2-a825-47fe-942f-645179b97d06" targetNamespace="http://schemas.microsoft.com/office/2006/metadata/properties" ma:root="true" ma:fieldsID="a33352c037de6cff70fb1dbcfc2dedcc" ns2:_="">
    <xsd:import namespace="482e68f2-a825-47fe-942f-645179b97d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2e68f2-a825-47fe-942f-645179b97d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C556411-2A4D-482E-9244-54EF6259AD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44D5AE-62CA-4E1D-8066-31330D1277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2e68f2-a825-47fe-942f-645179b97d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AC4B9D-7181-478F-A076-45216BEA20A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iselinge_breed</Template>
  <TotalTime>641</TotalTime>
  <Words>1048</Words>
  <Application>Microsoft Office PowerPoint</Application>
  <PresentationFormat>Breedbeeld</PresentationFormat>
  <Paragraphs>151</Paragraphs>
  <Slides>29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3" baseType="lpstr">
      <vt:lpstr>Arial</vt:lpstr>
      <vt:lpstr>Calibri</vt:lpstr>
      <vt:lpstr>Trebuchet MS</vt:lpstr>
      <vt:lpstr>Aangepast ontwerp</vt:lpstr>
      <vt:lpstr>Stage opleidingsbekwaam</vt:lpstr>
      <vt:lpstr>Stagebureau</vt:lpstr>
      <vt:lpstr>PowerPoint-presentatie</vt:lpstr>
      <vt:lpstr>Voorlichting:</vt:lpstr>
      <vt:lpstr>Stage: wie wanneer waar wat?</vt:lpstr>
      <vt:lpstr>Opleidingsschool</vt:lpstr>
      <vt:lpstr>Mentor</vt:lpstr>
      <vt:lpstr>Schoolopleider</vt:lpstr>
      <vt:lpstr>Studiecoach</vt:lpstr>
      <vt:lpstr>Planning stage</vt:lpstr>
      <vt:lpstr>Hoe word je geplaatst?</vt:lpstr>
      <vt:lpstr>Contact opnemen</vt:lpstr>
      <vt:lpstr>Stage</vt:lpstr>
      <vt:lpstr>Wat doe ik tijdens mijn stage?</vt:lpstr>
      <vt:lpstr>Wat doe ik tijdens mijn stage?</vt:lpstr>
      <vt:lpstr>Voorbereiding(sformulier) activiteiten</vt:lpstr>
      <vt:lpstr>Voorbereidingsformulier</vt:lpstr>
      <vt:lpstr>Wat doe ik ook tijdens mijn stage?</vt:lpstr>
      <vt:lpstr>Jouw houding op de school</vt:lpstr>
      <vt:lpstr>Beoordeling</vt:lpstr>
      <vt:lpstr>Tussenevaluatie</vt:lpstr>
      <vt:lpstr>Praktijkbeoordeling</vt:lpstr>
      <vt:lpstr>Praktijkbeoordeling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Belangrijke data</vt:lpstr>
    </vt:vector>
  </TitlesOfParts>
  <Company>IJsselgroep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Opening studiejaar 2016-2017</dc:title>
  <dc:creator>Jorik Huizinga</dc:creator>
  <cp:lastModifiedBy>Leslie Wal</cp:lastModifiedBy>
  <cp:revision>98</cp:revision>
  <cp:lastPrinted>2016-08-31T10:29:28Z</cp:lastPrinted>
  <dcterms:created xsi:type="dcterms:W3CDTF">2016-08-26T09:11:33Z</dcterms:created>
  <dcterms:modified xsi:type="dcterms:W3CDTF">2024-09-02T06:14:02Z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0x0101003FD4A0C7416F99448A6FBC2806CF6126</vt:lpwstr>
  </property>
  <property fmtid="{D5CDD505-2E9C-101B-9397-08002B2CF9AE}" pid="3" name="MSIP_Label_44d050f3-850d-4310-850a-31ea13e04063_Enabled">
    <vt:lpwstr>true</vt:lpwstr>
  </property>
  <property fmtid="{D5CDD505-2E9C-101B-9397-08002B2CF9AE}" pid="4" name="MSIP_Label_44d050f3-850d-4310-850a-31ea13e04063_SetDate">
    <vt:lpwstr>2024-08-28T07:40:56Z</vt:lpwstr>
  </property>
  <property fmtid="{D5CDD505-2E9C-101B-9397-08002B2CF9AE}" pid="5" name="MSIP_Label_44d050f3-850d-4310-850a-31ea13e04063_Method">
    <vt:lpwstr>Standard</vt:lpwstr>
  </property>
  <property fmtid="{D5CDD505-2E9C-101B-9397-08002B2CF9AE}" pid="6" name="MSIP_Label_44d050f3-850d-4310-850a-31ea13e04063_Name">
    <vt:lpwstr>defa4170-0d19-0005-0004-bc88714345d2</vt:lpwstr>
  </property>
  <property fmtid="{D5CDD505-2E9C-101B-9397-08002B2CF9AE}" pid="7" name="MSIP_Label_44d050f3-850d-4310-850a-31ea13e04063_SiteId">
    <vt:lpwstr>6200b37c-a03e-4996-ab02-6f5b017bb20f</vt:lpwstr>
  </property>
  <property fmtid="{D5CDD505-2E9C-101B-9397-08002B2CF9AE}" pid="8" name="MSIP_Label_44d050f3-850d-4310-850a-31ea13e04063_ActionId">
    <vt:lpwstr>fcf5a467-6036-4040-b5c7-5a6217f3b837</vt:lpwstr>
  </property>
  <property fmtid="{D5CDD505-2E9C-101B-9397-08002B2CF9AE}" pid="9" name="MSIP_Label_44d050f3-850d-4310-850a-31ea13e04063_ContentBits">
    <vt:lpwstr>0</vt:lpwstr>
  </property>
</Properties>
</file>